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4" r:id="rId3"/>
    <p:sldId id="256" r:id="rId4"/>
    <p:sldId id="257" r:id="rId5"/>
    <p:sldId id="258" r:id="rId6"/>
    <p:sldId id="261" r:id="rId7"/>
    <p:sldId id="259" r:id="rId8"/>
    <p:sldId id="265"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PhAnim="0"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descr="关系图"/>
          <p:cNvPicPr>
            <a:picLocks noChangeAspect="1"/>
          </p:cNvPicPr>
          <p:nvPr/>
        </p:nvPicPr>
        <p:blipFill>
          <a:blip r:embed="rId2"/>
          <a:srcRect r="2528" b="10909"/>
          <a:stretch>
            <a:fillRect/>
          </a:stretch>
        </p:blipFill>
        <p:spPr>
          <a:xfrm>
            <a:off x="179388" y="692150"/>
            <a:ext cx="8913812" cy="6110288"/>
          </a:xfrm>
          <a:prstGeom prst="rect">
            <a:avLst/>
          </a:prstGeom>
          <a:noFill/>
          <a:ln w="9525">
            <a:noFill/>
          </a:ln>
        </p:spPr>
      </p:pic>
      <p:sp>
        <p:nvSpPr>
          <p:cNvPr id="10" name="Rectangle 7"/>
          <p:cNvSpPr>
            <a:spLocks noChangeArrowheads="1"/>
          </p:cNvSpPr>
          <p:nvPr/>
        </p:nvSpPr>
        <p:spPr bwMode="auto">
          <a:xfrm>
            <a:off x="1588" y="549275"/>
            <a:ext cx="9144000" cy="151130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2051" name="Rectangle 3"/>
          <p:cNvSpPr>
            <a:spLocks noChangeArrowheads="1"/>
          </p:cNvSpPr>
          <p:nvPr>
            <p:ph type="subTitle" idx="1"/>
          </p:nvPr>
        </p:nvSpPr>
        <p:spPr>
          <a:xfrm>
            <a:off x="1908175" y="2492375"/>
            <a:ext cx="5545138" cy="1222375"/>
          </a:xfrm>
        </p:spPr>
        <p:txBody>
          <a:bodyPr anchor="ctr"/>
          <a:lstStyle>
            <a:lvl1pPr marL="0" indent="0" algn="ctr">
              <a:buFontTx/>
              <a:buNone/>
              <a:defRPr/>
            </a:lvl1pPr>
          </a:lstStyle>
          <a:p>
            <a:pPr lvl="0"/>
            <a:r>
              <a:rPr lang="en-US" altLang="zh-CN" noProof="0" smtClean="0"/>
              <a:t>Click to edit Master subtitle style</a:t>
            </a:r>
            <a:endParaRPr lang="en-US" altLang="zh-CN" noProof="0" smtClean="0"/>
          </a:p>
        </p:txBody>
      </p:sp>
      <p:sp>
        <p:nvSpPr>
          <p:cNvPr id="2056" name="Rectangle 8"/>
          <p:cNvSpPr>
            <a:spLocks noChangeArrowheads="1"/>
          </p:cNvSpPr>
          <p:nvPr>
            <p:ph type="ctrTitle"/>
          </p:nvPr>
        </p:nvSpPr>
        <p:spPr>
          <a:xfrm>
            <a:off x="755650" y="620713"/>
            <a:ext cx="7772400" cy="1470025"/>
          </a:xfrm>
        </p:spPr>
        <p:txBody>
          <a:bodyPr/>
          <a:lstStyle>
            <a:lvl1pPr>
              <a:defRPr sz="3600"/>
            </a:lvl1pPr>
          </a:lstStyle>
          <a:p>
            <a:pPr lvl="0"/>
            <a:r>
              <a:rPr lang="en-US" altLang="zh-CN" noProof="0" smtClean="0"/>
              <a:t>Click to edit Master title style</a:t>
            </a:r>
            <a:endParaRPr lang="en-US" altLang="zh-CN" noProof="0" smtClean="0"/>
          </a:p>
        </p:txBody>
      </p:sp>
      <p:sp>
        <p:nvSpPr>
          <p:cNvPr id="11" name="Rectangle 4"/>
          <p:cNvSpPr>
            <a:spLocks noChangeArrowheads="1"/>
          </p:cNvSpPr>
          <p:nvPr>
            <p:ph type="dt" sz="half"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5BCAD085-E8A6-8845-BD4E-CB4CCA059FC4}" type="datetimeFigureOut">
              <a:rPr lang="en-US" smtClean="0"/>
            </a:fld>
            <a:endParaRPr lang="en-US"/>
          </a:p>
        </p:txBody>
      </p:sp>
      <p:sp>
        <p:nvSpPr>
          <p:cNvPr id="12" name="Rectangle 5"/>
          <p:cNvSpPr>
            <a:spLocks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3" name="Rectangle 6"/>
          <p:cNvSpPr>
            <a:spLocks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C1FF6DA9-008F-8B48-92A6-B652298478BF}" type="slidenum">
              <a:rPr lang="en-US" smtClean="0"/>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ppt_x</p:attrName>
                                        </p:attrNameLst>
                                      </p:cBhvr>
                                      <p:tavLst>
                                        <p:tav tm="0">
                                          <p:val>
                                            <p:strVal val="#ppt_x-.2"/>
                                          </p:val>
                                        </p:tav>
                                        <p:tav tm="100000">
                                          <p:val>
                                            <p:strVal val="#ppt_x"/>
                                          </p:val>
                                        </p:tav>
                                      </p:tavLst>
                                    </p:anim>
                                    <p:anim calcmode="lin" valueType="num">
                                      <p:cBhvr>
                                        <p:cTn id="8"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C1FF6DA9-008F-8B48-92A6-B652298478BF}"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C1FF6DA9-008F-8B48-92A6-B652298478BF}" type="slidenum">
              <a:rPr lang="en-US" smtClean="0"/>
            </a:fld>
            <a:endParaRPr lang="en-US"/>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C1FF6DA9-008F-8B48-92A6-B652298478BF}"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C1FF6DA9-008F-8B48-92A6-B652298478BF}"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5BCAD085-E8A6-8845-BD4E-CB4CCA059FC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C1FF6DA9-008F-8B48-92A6-B652298478BF}"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5BCAD085-E8A6-8845-BD4E-CB4CCA059FC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C1FF6DA9-008F-8B48-92A6-B652298478BF}"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5BCAD085-E8A6-8845-BD4E-CB4CCA059FC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C1FF6DA9-008F-8B48-92A6-B652298478BF}"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5BCAD085-E8A6-8845-BD4E-CB4CCA059FC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C1FF6DA9-008F-8B48-92A6-B652298478BF}"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5BCAD085-E8A6-8845-BD4E-CB4CCA059FC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C1FF6DA9-008F-8B48-92A6-B652298478BF}"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5BCAD085-E8A6-8845-BD4E-CB4CCA059FC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C1FF6DA9-008F-8B48-92A6-B652298478BF}"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ChangeArrowheads="1"/>
          </p:cNvSpPr>
          <p:nvPr/>
        </p:nvSpPr>
        <p:spPr bwMode="auto">
          <a:xfrm>
            <a:off x="1588" y="333375"/>
            <a:ext cx="9144000" cy="100965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pic>
        <p:nvPicPr>
          <p:cNvPr id="1027" name="Picture 3" descr="关系图"/>
          <p:cNvPicPr>
            <a:picLocks noChangeAspect="1"/>
          </p:cNvPicPr>
          <p:nvPr/>
        </p:nvPicPr>
        <p:blipFill>
          <a:blip r:embed="rId13"/>
          <a:srcRect t="1094" r="8122" b="13318"/>
          <a:stretch>
            <a:fillRect/>
          </a:stretch>
        </p:blipFill>
        <p:spPr>
          <a:xfrm>
            <a:off x="5797550" y="4438650"/>
            <a:ext cx="3340100" cy="2333625"/>
          </a:xfrm>
          <a:prstGeom prst="rect">
            <a:avLst/>
          </a:prstGeom>
          <a:noFill/>
          <a:ln w="9525">
            <a:noFill/>
          </a:ln>
        </p:spPr>
      </p:pic>
      <p:sp>
        <p:nvSpPr>
          <p:cNvPr id="1028" name="Rectangle 4"/>
          <p:cNvSpPr/>
          <p:nvPr>
            <p:ph type="title"/>
          </p:nvPr>
        </p:nvSpPr>
        <p:spPr>
          <a:xfrm>
            <a:off x="457200" y="274638"/>
            <a:ext cx="8229600" cy="1143000"/>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9" name="Rectangle 5"/>
          <p:cNvSpPr/>
          <p:nvPr>
            <p:ph type="body" idx="1"/>
          </p:nvPr>
        </p:nvSpPr>
        <p:spPr>
          <a:xfrm>
            <a:off x="457200" y="1600200"/>
            <a:ext cx="8229600" cy="4525963"/>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30" name="Rectangle 6"/>
          <p:cNvSpPr>
            <a:spLocks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5BCAD085-E8A6-8845-BD4E-CB4CCA059FC4}" type="datetimeFigureOut">
              <a:rPr lang="en-US" smtClean="0"/>
            </a:fld>
            <a:endParaRPr lang="en-US"/>
          </a:p>
        </p:txBody>
      </p:sp>
      <p:sp>
        <p:nvSpPr>
          <p:cNvPr id="1031" name="Rectangle 7"/>
          <p:cNvSpPr>
            <a:spLocks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2" name="Rectangle 8"/>
          <p:cNvSpPr>
            <a:spLocks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C1FF6DA9-008F-8B48-92A6-B652298478BF}"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1028"/>
                                        </p:tgtEl>
                                        <p:attrNameLst>
                                          <p:attrName>style.visibility</p:attrName>
                                        </p:attrNameLst>
                                      </p:cBhvr>
                                      <p:to>
                                        <p:strVal val="visible"/>
                                      </p:to>
                                    </p:set>
                                    <p:anim calcmode="lin" valueType="num">
                                      <p:cBhvr>
                                        <p:cTn id="12" dur="1000" fill="hold"/>
                                        <p:tgtEl>
                                          <p:spTgt spid="1028"/>
                                        </p:tgtEl>
                                        <p:attrNameLst>
                                          <p:attrName>ppt_x</p:attrName>
                                        </p:attrNameLst>
                                      </p:cBhvr>
                                      <p:tavLst>
                                        <p:tav tm="0">
                                          <p:val>
                                            <p:strVal val="#ppt_x-.2"/>
                                          </p:val>
                                        </p:tav>
                                        <p:tav tm="100000">
                                          <p:val>
                                            <p:strVal val="#ppt_x"/>
                                          </p:val>
                                        </p:tav>
                                      </p:tavLst>
                                    </p:anim>
                                    <p:anim calcmode="lin" valueType="num">
                                      <p:cBhvr>
                                        <p:cTn id="13" dur="1000" fill="hold"/>
                                        <p:tgtEl>
                                          <p:spTgt spid="1028"/>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nimBg="1"/>
      <p:bldP spid="1028" grpId="0" bldLvl="0"/>
    </p:bldLst>
  </p:timing>
  <p:hf sldNum="0"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itle 3"/>
          <p:cNvSpPr>
            <a:spLocks noGrp="1"/>
          </p:cNvSpPr>
          <p:nvPr>
            <p:ph type="title"/>
          </p:nvPr>
        </p:nvSpPr>
        <p:spPr/>
        <p:txBody>
          <a:bodyPr/>
          <a:p>
            <a:endParaRPr lang="en-US"/>
          </a:p>
        </p:txBody>
      </p:sp>
      <p:pic>
        <p:nvPicPr>
          <p:cNvPr id="5" name="Picture 4" descr="class first page copy"/>
          <p:cNvPicPr>
            <a:picLocks noChangeAspect="1"/>
          </p:cNvPicPr>
          <p:nvPr/>
        </p:nvPicPr>
        <p:blipFill>
          <a:blip r:embed="rId1"/>
          <a:stretch>
            <a:fillRect/>
          </a:stretch>
        </p:blipFill>
        <p:spPr>
          <a:xfrm>
            <a:off x="0" y="0"/>
            <a:ext cx="9408795" cy="6858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lstStyle/>
          <a:p>
            <a:r>
              <a:rPr sz="3600"/>
              <a:t>Real Estate Ethics and Professionalism</a:t>
            </a:r>
            <a:endParaRPr sz="3600"/>
          </a:p>
        </p:txBody>
      </p:sp>
      <p:sp>
        <p:nvSpPr>
          <p:cNvPr id="3" name="Content Placeholder 2"/>
          <p:cNvSpPr>
            <a:spLocks noGrp="1"/>
          </p:cNvSpPr>
          <p:nvPr>
            <p:ph idx="1"/>
          </p:nvPr>
        </p:nvSpPr>
        <p:spPr>
          <a:xfrm>
            <a:off x="457200" y="2331720"/>
            <a:ext cx="8229600" cy="4525963"/>
          </a:xfrm>
        </p:spPr>
        <p:txBody>
          <a:bodyPr/>
          <a:lstStyle/>
          <a:p>
            <a:pPr marL="0" indent="0" algn="ctr">
              <a:buNone/>
            </a:pPr>
            <a:r>
              <a:t>Upholding Integrity and</a:t>
            </a:r>
          </a:p>
          <a:p>
            <a:pPr marL="0" indent="0" algn="ctr">
              <a:buNone/>
            </a:pPr>
            <a:r>
              <a:t>Excellence in Real Estate</a:t>
            </a:r>
          </a:p>
          <a:p>
            <a:pPr marL="0" indent="0" algn="ctr">
              <a:buNone/>
            </a:pPr>
          </a:p>
          <a:p>
            <a:pPr marL="0" indent="0" algn="ctr">
              <a:buNone/>
            </a:pPr>
          </a:p>
          <a:p>
            <a:pPr marL="0" indent="0" algn="ctr">
              <a:buNone/>
            </a:pPr>
            <a:r>
              <a:rPr lang="en-US" b="1"/>
              <a:t>Prepared by:</a:t>
            </a:r>
            <a:endParaRPr lang="en-US" b="1"/>
          </a:p>
          <a:p>
            <a:pPr marL="0" indent="0" algn="ctr">
              <a:buNone/>
            </a:pPr>
            <a:r>
              <a:rPr lang="en-US" b="1"/>
              <a:t>H.I REAL ESTATE</a:t>
            </a:r>
            <a:endParaRPr lang="en-US"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lstStyle/>
          <a:p>
            <a:r>
              <a:t>Introduction</a:t>
            </a:r>
          </a:p>
        </p:txBody>
      </p:sp>
      <p:sp>
        <p:nvSpPr>
          <p:cNvPr id="3" name="Content Placeholder 2"/>
          <p:cNvSpPr>
            <a:spLocks noGrp="1"/>
          </p:cNvSpPr>
          <p:nvPr>
            <p:ph idx="1"/>
          </p:nvPr>
        </p:nvSpPr>
        <p:spPr/>
        <p:txBody>
          <a:bodyPr/>
          <a:lstStyle/>
          <a:p>
            <a:r>
              <a:rPr lang="en-US" altLang="en-US" sz="2400"/>
              <a:t>Ethics in real estate refers to the moral principles and standards that guide real estate professionals in their dealings with clients, colleagues, and the public. It involves honesty, integrity, fairness, and transparency in all transactions.</a:t>
            </a:r>
            <a:endParaRPr lang="en-US" altLang="en-US" sz="2400"/>
          </a:p>
          <a:p>
            <a:endParaRPr lang="en-US" altLang="en-US" sz="2400"/>
          </a:p>
          <a:p>
            <a:r>
              <a:rPr lang="en-US" altLang="en-US" sz="2400"/>
              <a:t>Professionalism in real estate refers to the conduct, skills, and knowledge that a real estate professional must demonstrate in their practice. It includes maintaining competence, effective communication, confidentiality, and respect for all parties involved in transactions.</a:t>
            </a:r>
            <a:endParaRPr lang="en-US" altLang="en-US"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lstStyle/>
          <a:p>
            <a:r>
              <a:t>Principles of Real Estate Ethics</a:t>
            </a:r>
          </a:p>
        </p:txBody>
      </p:sp>
      <p:sp>
        <p:nvSpPr>
          <p:cNvPr id="3" name="Content Placeholder 2"/>
          <p:cNvSpPr>
            <a:spLocks noGrp="1"/>
          </p:cNvSpPr>
          <p:nvPr>
            <p:ph idx="1"/>
          </p:nvPr>
        </p:nvSpPr>
        <p:spPr/>
        <p:txBody>
          <a:bodyPr/>
          <a:lstStyle/>
          <a:p>
            <a:r>
              <a:t>Honesty and Transparency</a:t>
            </a:r>
          </a:p>
          <a:p>
            <a:r>
              <a:t>Fairness and Non-Discrimination</a:t>
            </a:r>
          </a:p>
          <a:p>
            <a:r>
              <a:t>Confidentiality</a:t>
            </a:r>
          </a:p>
          <a:p>
            <a:pPr marL="0" indent="0">
              <a:buNone/>
            </a:p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lstStyle/>
          <a:p>
            <a:r>
              <a:t>Professionalism in Real Estate</a:t>
            </a:r>
          </a:p>
        </p:txBody>
      </p:sp>
      <p:sp>
        <p:nvSpPr>
          <p:cNvPr id="3" name="Content Placeholder 2"/>
          <p:cNvSpPr>
            <a:spLocks noGrp="1"/>
          </p:cNvSpPr>
          <p:nvPr>
            <p:ph idx="1"/>
          </p:nvPr>
        </p:nvSpPr>
        <p:spPr/>
        <p:txBody>
          <a:bodyPr/>
          <a:lstStyle/>
          <a:p>
            <a:r>
              <a:t> Good communication skills</a:t>
            </a:r>
          </a:p>
          <a:p>
            <a:r>
              <a:t> Accountability and reliability</a:t>
            </a:r>
          </a:p>
          <a:p>
            <a:r>
              <a:t> Knowledge and continuous learning</a:t>
            </a:r>
          </a:p>
          <a:p>
            <a:r>
              <a:t> Proper appearance and conduct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lstStyle/>
          <a:p>
            <a:r>
              <a:rPr sz="3555"/>
              <a:t>Common Ethical Issues in Real Estate</a:t>
            </a:r>
            <a:r>
              <a:rPr lang="en-US" sz="3555"/>
              <a:t> that you should Avoid</a:t>
            </a:r>
            <a:endParaRPr lang="en-US" sz="3555"/>
          </a:p>
        </p:txBody>
      </p:sp>
      <p:sp>
        <p:nvSpPr>
          <p:cNvPr id="3" name="Content Placeholder 2"/>
          <p:cNvSpPr>
            <a:spLocks noGrp="1"/>
          </p:cNvSpPr>
          <p:nvPr>
            <p:ph idx="1"/>
          </p:nvPr>
        </p:nvSpPr>
        <p:spPr/>
        <p:txBody>
          <a:bodyPr/>
          <a:lstStyle/>
          <a:p>
            <a:r>
              <a:t>Misrepresentation of property details</a:t>
            </a:r>
          </a:p>
          <a:p>
            <a:r>
              <a:t>Unfair pricing and hidden fees</a:t>
            </a:r>
          </a:p>
          <a:p>
            <a:r>
              <a:t>Discriminatory practices (Fair Housing Act violations)</a:t>
            </a:r>
            <a:r>
              <a:rPr lang="en-US"/>
              <a:t>: </a:t>
            </a:r>
            <a:r>
              <a:rPr lang="en-US" altLang="en-US" sz="2400"/>
              <a:t>It is illegal discrimination to take any of the following actions because of race, color, religion, sex (including gender, gender identity, sexual orientation, and sexual harassment), disability, familial status, or national origin</a:t>
            </a:r>
            <a:endParaRPr lang="en-US" alt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35915" y="2404745"/>
            <a:ext cx="8229600" cy="3378200"/>
          </a:xfrm>
        </p:spPr>
        <p:txBody>
          <a:bodyPr/>
          <a:p>
            <a:r>
              <a:rPr lang="en-US" sz="9600" b="1">
                <a:solidFill>
                  <a:schemeClr val="accent6">
                    <a:lumMod val="60000"/>
                    <a:lumOff val="40000"/>
                  </a:schemeClr>
                </a:solidFill>
              </a:rPr>
              <a:t>THANK</a:t>
            </a:r>
            <a:br>
              <a:rPr lang="en-US" sz="9600" b="1">
                <a:solidFill>
                  <a:schemeClr val="accent6">
                    <a:lumMod val="60000"/>
                    <a:lumOff val="40000"/>
                  </a:schemeClr>
                </a:solidFill>
              </a:rPr>
            </a:br>
            <a:r>
              <a:rPr lang="en-US" sz="9600" b="1">
                <a:solidFill>
                  <a:schemeClr val="accent6">
                    <a:lumMod val="60000"/>
                    <a:lumOff val="40000"/>
                  </a:schemeClr>
                </a:solidFill>
              </a:rPr>
              <a:t>YOU!</a:t>
            </a:r>
            <a:endParaRPr lang="en-US" sz="9600" b="1">
              <a:solidFill>
                <a:schemeClr val="accent6">
                  <a:lumMod val="60000"/>
                  <a:lumOff val="40000"/>
                </a:schemeClr>
              </a:solidFill>
            </a:endParaRPr>
          </a:p>
        </p:txBody>
      </p:sp>
    </p:spTree>
  </p:cSld>
  <p:clrMapOvr>
    <a:masterClrMapping/>
  </p:clrMapOvr>
</p:sld>
</file>

<file path=ppt/theme/theme1.xml><?xml version="1.0" encoding="utf-8"?>
<a:theme xmlns:a="http://schemas.openxmlformats.org/drawingml/2006/main" name="Business Cooperate">
  <a:themeElements>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siness Cooperat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usiness Cooper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usiness Cooper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usiness Cooper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usiness Cooper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usiness Cooper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usiness Cooper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usiness Cooper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usiness Cooper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usiness Cooper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usiness Cooper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usiness Cooper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1318</Words>
  <Application>WPS Presentation</Application>
  <PresentationFormat>On-screen Show (4:3)</PresentationFormat>
  <Paragraphs>37</Paragraphs>
  <Slides>7</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7</vt:i4>
      </vt:variant>
    </vt:vector>
  </HeadingPairs>
  <TitlesOfParts>
    <vt:vector size="15" baseType="lpstr">
      <vt:lpstr>Arial</vt:lpstr>
      <vt:lpstr>SimSun</vt:lpstr>
      <vt:lpstr>Wingdings</vt:lpstr>
      <vt:lpstr>Arial</vt:lpstr>
      <vt:lpstr>Calibri</vt:lpstr>
      <vt:lpstr>Microsoft YaHei</vt:lpstr>
      <vt:lpstr>Arial Unicode MS</vt:lpstr>
      <vt:lpstr>Business Cooperate</vt:lpstr>
      <vt:lpstr>PowerPoint 演示文稿</vt:lpstr>
      <vt:lpstr>Real Estate Ethics and Professionalism</vt:lpstr>
      <vt:lpstr>Introduction</vt:lpstr>
      <vt:lpstr>Principles of Real Estate Ethics</vt:lpstr>
      <vt:lpstr>Professionalism in Real Estate</vt:lpstr>
      <vt:lpstr>Common Ethical Issues in Real Estate</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generated using python-pptx</dc:description>
  <cp:lastModifiedBy>Joshua Oyinloye257</cp:lastModifiedBy>
  <cp:revision>4</cp:revision>
  <dcterms:created xsi:type="dcterms:W3CDTF">2013-01-27T09:14:00Z</dcterms:created>
  <dcterms:modified xsi:type="dcterms:W3CDTF">2025-02-07T18:18:24Z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A4CD62E05F7844EAB912BCF4D5441E1F_13</vt:lpwstr>
  </property>
  <property fmtid="{D5CDD505-2E9C-101B-9397-08002B2CF9AE}" pid="3" name="KSOProductBuildVer">
    <vt:lpwstr>1033-12.2.0.19805</vt:lpwstr>
  </property>
</Properties>
</file>